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6"/>
  </p:notesMasterIdLst>
  <p:sldIdLst>
    <p:sldId id="256" r:id="rId4"/>
    <p:sldId id="258" r:id="rId5"/>
    <p:sldId id="268" r:id="rId6"/>
    <p:sldId id="273" r:id="rId7"/>
    <p:sldId id="274" r:id="rId8"/>
    <p:sldId id="275" r:id="rId9"/>
    <p:sldId id="272" r:id="rId10"/>
    <p:sldId id="270" r:id="rId11"/>
    <p:sldId id="277" r:id="rId12"/>
    <p:sldId id="280" r:id="rId13"/>
    <p:sldId id="266" r:id="rId14"/>
    <p:sldId id="261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12" autoAdjust="0"/>
    <p:restoredTop sz="88175" autoAdjust="0"/>
  </p:normalViewPr>
  <p:slideViewPr>
    <p:cSldViewPr>
      <p:cViewPr>
        <p:scale>
          <a:sx n="80" d="100"/>
          <a:sy n="80" d="100"/>
        </p:scale>
        <p:origin x="1128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microsoft.com/office/2016/11/relationships/changesInfo" Target="changesInfos/changesInfo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3146523F-D5FD-4519-B819-A8801936C4FD}"/>
    <pc:docChg chg="modSld">
      <pc:chgData name="" userId="" providerId="" clId="Web-{3146523F-D5FD-4519-B819-A8801936C4FD}" dt="2019-07-09T07:53:16.031" v="673" actId="20577"/>
      <pc:docMkLst>
        <pc:docMk/>
      </pc:docMkLst>
      <pc:sldChg chg="modSp">
        <pc:chgData name="" userId="" providerId="" clId="Web-{3146523F-D5FD-4519-B819-A8801936C4FD}" dt="2019-07-09T07:39:57.625" v="67" actId="20577"/>
        <pc:sldMkLst>
          <pc:docMk/>
          <pc:sldMk cId="3628781805" sldId="273"/>
        </pc:sldMkLst>
        <pc:spChg chg="mod">
          <ac:chgData name="" userId="" providerId="" clId="Web-{3146523F-D5FD-4519-B819-A8801936C4FD}" dt="2019-07-09T07:39:57.625" v="67" actId="20577"/>
          <ac:spMkLst>
            <pc:docMk/>
            <pc:sldMk cId="3628781805" sldId="273"/>
            <ac:spMk id="3" creationId="{704EA477-7E55-416A-8743-57EBC6A38958}"/>
          </ac:spMkLst>
        </pc:spChg>
      </pc:sldChg>
      <pc:sldChg chg="addSp modSp">
        <pc:chgData name="" userId="" providerId="" clId="Web-{3146523F-D5FD-4519-B819-A8801936C4FD}" dt="2019-07-09T07:53:16.031" v="672" actId="20577"/>
        <pc:sldMkLst>
          <pc:docMk/>
          <pc:sldMk cId="3433569284" sldId="280"/>
        </pc:sldMkLst>
        <pc:spChg chg="mod">
          <ac:chgData name="" userId="" providerId="" clId="Web-{3146523F-D5FD-4519-B819-A8801936C4FD}" dt="2019-07-09T07:44:42.193" v="75" actId="14100"/>
          <ac:spMkLst>
            <pc:docMk/>
            <pc:sldMk cId="3433569284" sldId="280"/>
            <ac:spMk id="3" creationId="{A8E6260F-D470-42A9-A8D7-C702A835B8B8}"/>
          </ac:spMkLst>
        </pc:spChg>
        <pc:spChg chg="add mod">
          <ac:chgData name="" userId="" providerId="" clId="Web-{3146523F-D5FD-4519-B819-A8801936C4FD}" dt="2019-07-09T07:53:16.031" v="672" actId="20577"/>
          <ac:spMkLst>
            <pc:docMk/>
            <pc:sldMk cId="3433569284" sldId="280"/>
            <ac:spMk id="4" creationId="{E4013E29-F2BE-4A4A-9C2F-0C9B7A72770F}"/>
          </ac:spMkLst>
        </pc:spChg>
        <pc:spChg chg="mod">
          <ac:chgData name="" userId="" providerId="" clId="Web-{3146523F-D5FD-4519-B819-A8801936C4FD}" dt="2019-07-09T07:46:28.258" v="76" actId="20577"/>
          <ac:spMkLst>
            <pc:docMk/>
            <pc:sldMk cId="3433569284" sldId="280"/>
            <ac:spMk id="16" creationId="{00000000-0000-0000-0000-000000000000}"/>
          </ac:spMkLst>
        </pc:spChg>
        <pc:spChg chg="mod">
          <ac:chgData name="" userId="" providerId="" clId="Web-{3146523F-D5FD-4519-B819-A8801936C4FD}" dt="2019-07-09T07:44:22.349" v="71" actId="1076"/>
          <ac:spMkLst>
            <pc:docMk/>
            <pc:sldMk cId="3433569284" sldId="280"/>
            <ac:spMk id="1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D4349-9C0F-404C-8E00-E67D437B8D02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2E2D8-712D-4314-9AF5-F29EE05E962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168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3,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5390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3,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5390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3,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3237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3,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7490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4474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5ff9671e07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g5ff9671e0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43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88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615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427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21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24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5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5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912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81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038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Diapositiva titolo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ff9671e07_0_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g5ff9671e07_0_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68" name="Google Shape;168;g5ff9671e07_0_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5ff9671e07_0_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g5ff9671e07_0_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06756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Titolo e contenuto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ff9671e07_0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g5ff9671e07_0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4" name="Google Shape;174;g5ff9671e07_0_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g5ff9671e07_0_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g5ff9671e07_0_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704779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Intestazione sezione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ff9671e07_0_2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g5ff9671e07_0_2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g5ff9671e07_0_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5ff9671e07_0_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5ff9671e07_0_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662499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Due contenuti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ff9671e07_0_3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5ff9671e07_0_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6" name="Google Shape;186;g5ff9671e07_0_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7" name="Google Shape;187;g5ff9671e07_0_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5ff9671e07_0_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5ff9671e07_0_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19016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Confronto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ff9671e07_0_3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5ff9671e07_0_3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3" name="Google Shape;193;g5ff9671e07_0_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4" name="Google Shape;194;g5ff9671e07_0_3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5" name="Google Shape;195;g5ff9671e07_0_3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6" name="Google Shape;196;g5ff9671e07_0_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g5ff9671e07_0_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g5ff9671e07_0_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98745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Solo titolo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5ff9671e07_0_4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5ff9671e07_0_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5ff9671e07_0_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g5ff9671e07_0_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58054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Vuota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5ff9671e07_0_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g5ff9671e07_0_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5ff9671e07_0_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68609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Contenuto con didascalia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ff9671e07_0_5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g5ff9671e07_0_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11" name="Google Shape;211;g5ff9671e07_0_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2" name="Google Shape;212;g5ff9671e07_0_5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5ff9671e07_0_5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5ff9671e07_0_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552533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Immagine con didascalia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5ff9671e07_0_6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5ff9671e07_0_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8" name="Google Shape;218;g5ff9671e07_0_6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9" name="Google Shape;219;g5ff9671e07_0_6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5ff9671e07_0_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5ff9671e07_0_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903291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Titolo e testo vertical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5ff9671e07_0_7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5ff9671e07_0_70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5" name="Google Shape;225;g5ff9671e07_0_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g5ff9671e07_0_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g5ff9671e07_0_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250134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1_Titolo e testo verticale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5ff9671e07_0_76"/>
          <p:cNvSpPr txBox="1">
            <a:spLocks noGrp="1"/>
          </p:cNvSpPr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5ff9671e07_0_76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g5ff9671e07_0_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g5ff9671e07_0_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5ff9671e07_0_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4065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08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ff9671e07_0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1" name="Google Shape;161;g5ff9671e07_0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g5ff9671e07_0_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g5ff9671e07_0_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g5ff9671e07_0_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5152093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slidescarnival.com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4" Type="http://schemas.openxmlformats.org/officeDocument/2006/relationships/hyperlink" Target="https://www.facebook.com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www.facebook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9D4F975-CE55-48B8-A201-C31AE4DBC537}"/>
              </a:ext>
            </a:extLst>
          </p:cNvPr>
          <p:cNvSpPr txBox="1"/>
          <p:nvPr/>
        </p:nvSpPr>
        <p:spPr>
          <a:xfrm>
            <a:off x="3837112" y="3811012"/>
            <a:ext cx="53068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sz="4800" b="1" cap="all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ПОЛОЖИТЕЛНИ</a:t>
            </a:r>
          </a:p>
          <a:p>
            <a:pPr algn="r"/>
            <a:r>
              <a:rPr lang="bg-BG" sz="4800" b="1" cap="all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ОТРИЦАТЕЛНИ</a:t>
            </a:r>
          </a:p>
          <a:p>
            <a:pPr algn="r"/>
            <a:r>
              <a:rPr lang="bg-BG" sz="4800" b="1" cap="all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СТРАНИ НА ФЕЙСБУК</a:t>
            </a:r>
            <a:endParaRPr lang="it-IT" sz="4800" b="1" cap="all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25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440296"/>
              </p:ext>
            </p:extLst>
          </p:nvPr>
        </p:nvGraphicFramePr>
        <p:xfrm>
          <a:off x="-130798" y="729272"/>
          <a:ext cx="3851920" cy="1879664"/>
        </p:xfrm>
        <a:graphic>
          <a:graphicData uri="http://schemas.openxmlformats.org/drawingml/2006/table">
            <a:tbl>
              <a:tblPr/>
              <a:tblGrid>
                <a:gridCol w="3851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ФЕЙСБУК</a:t>
                      </a:r>
                      <a:r>
                        <a:rPr lang="en-US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en-US" sz="34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3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&amp; </a:t>
                      </a:r>
                      <a:r>
                        <a:rPr lang="bg-BG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ЗДРАВЕОПАЗВАНЕ</a:t>
                      </a:r>
                      <a:endParaRPr lang="en-US" sz="34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" name="CasellaDiTesto 15"/>
          <p:cNvSpPr txBox="1"/>
          <p:nvPr/>
        </p:nvSpPr>
        <p:spPr>
          <a:xfrm>
            <a:off x="3721122" y="188640"/>
            <a:ext cx="4968552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ГРУПИ ЗА ВЗАИМОПОМОЩ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Google Shape;121;p7"/>
          <p:cNvSpPr/>
          <p:nvPr/>
        </p:nvSpPr>
        <p:spPr>
          <a:xfrm>
            <a:off x="1122681" y="4221088"/>
            <a:ext cx="1368152" cy="1432234"/>
          </a:xfrm>
          <a:custGeom>
            <a:avLst/>
            <a:gdLst/>
            <a:ahLst/>
            <a:cxnLst/>
            <a:rect l="l" t="t" r="r" b="b"/>
            <a:pathLst>
              <a:path w="5947" h="5929" extrusionOk="0">
                <a:moveTo>
                  <a:pt x="4884" y="1"/>
                </a:moveTo>
                <a:lnTo>
                  <a:pt x="4866" y="20"/>
                </a:lnTo>
                <a:lnTo>
                  <a:pt x="4735" y="150"/>
                </a:lnTo>
                <a:lnTo>
                  <a:pt x="4716" y="187"/>
                </a:lnTo>
                <a:lnTo>
                  <a:pt x="4698" y="225"/>
                </a:lnTo>
                <a:lnTo>
                  <a:pt x="4716" y="262"/>
                </a:lnTo>
                <a:lnTo>
                  <a:pt x="4735" y="281"/>
                </a:lnTo>
                <a:lnTo>
                  <a:pt x="5052" y="616"/>
                </a:lnTo>
                <a:lnTo>
                  <a:pt x="4530" y="1138"/>
                </a:lnTo>
                <a:lnTo>
                  <a:pt x="3878" y="486"/>
                </a:lnTo>
                <a:lnTo>
                  <a:pt x="3673" y="281"/>
                </a:lnTo>
                <a:lnTo>
                  <a:pt x="3654" y="262"/>
                </a:lnTo>
                <a:lnTo>
                  <a:pt x="3579" y="262"/>
                </a:lnTo>
                <a:lnTo>
                  <a:pt x="3542" y="281"/>
                </a:lnTo>
                <a:lnTo>
                  <a:pt x="3151" y="672"/>
                </a:lnTo>
                <a:lnTo>
                  <a:pt x="3132" y="709"/>
                </a:lnTo>
                <a:lnTo>
                  <a:pt x="3132" y="747"/>
                </a:lnTo>
                <a:lnTo>
                  <a:pt x="3132" y="784"/>
                </a:lnTo>
                <a:lnTo>
                  <a:pt x="3151" y="802"/>
                </a:lnTo>
                <a:lnTo>
                  <a:pt x="3356" y="1007"/>
                </a:lnTo>
                <a:lnTo>
                  <a:pt x="4922" y="2592"/>
                </a:lnTo>
                <a:lnTo>
                  <a:pt x="5127" y="2778"/>
                </a:lnTo>
                <a:lnTo>
                  <a:pt x="5145" y="2797"/>
                </a:lnTo>
                <a:lnTo>
                  <a:pt x="5182" y="2816"/>
                </a:lnTo>
                <a:lnTo>
                  <a:pt x="5220" y="2797"/>
                </a:lnTo>
                <a:lnTo>
                  <a:pt x="5257" y="2778"/>
                </a:lnTo>
                <a:lnTo>
                  <a:pt x="5648" y="2387"/>
                </a:lnTo>
                <a:lnTo>
                  <a:pt x="5667" y="2350"/>
                </a:lnTo>
                <a:lnTo>
                  <a:pt x="5667" y="2312"/>
                </a:lnTo>
                <a:lnTo>
                  <a:pt x="5667" y="2294"/>
                </a:lnTo>
                <a:lnTo>
                  <a:pt x="5648" y="2256"/>
                </a:lnTo>
                <a:lnTo>
                  <a:pt x="4791" y="1399"/>
                </a:lnTo>
                <a:lnTo>
                  <a:pt x="5313" y="877"/>
                </a:lnTo>
                <a:lnTo>
                  <a:pt x="5648" y="1213"/>
                </a:lnTo>
                <a:lnTo>
                  <a:pt x="5686" y="1231"/>
                </a:lnTo>
                <a:lnTo>
                  <a:pt x="5742" y="1231"/>
                </a:lnTo>
                <a:lnTo>
                  <a:pt x="5779" y="1213"/>
                </a:lnTo>
                <a:lnTo>
                  <a:pt x="5909" y="1082"/>
                </a:lnTo>
                <a:lnTo>
                  <a:pt x="5928" y="1045"/>
                </a:lnTo>
                <a:lnTo>
                  <a:pt x="5947" y="1007"/>
                </a:lnTo>
                <a:lnTo>
                  <a:pt x="5928" y="970"/>
                </a:lnTo>
                <a:lnTo>
                  <a:pt x="5909" y="933"/>
                </a:lnTo>
                <a:lnTo>
                  <a:pt x="4996" y="20"/>
                </a:lnTo>
                <a:lnTo>
                  <a:pt x="4959" y="1"/>
                </a:lnTo>
                <a:close/>
                <a:moveTo>
                  <a:pt x="3095" y="1268"/>
                </a:moveTo>
                <a:lnTo>
                  <a:pt x="2331" y="2033"/>
                </a:lnTo>
                <a:lnTo>
                  <a:pt x="2983" y="2666"/>
                </a:lnTo>
                <a:lnTo>
                  <a:pt x="3002" y="2704"/>
                </a:lnTo>
                <a:lnTo>
                  <a:pt x="3002" y="2741"/>
                </a:lnTo>
                <a:lnTo>
                  <a:pt x="3002" y="2778"/>
                </a:lnTo>
                <a:lnTo>
                  <a:pt x="2983" y="2797"/>
                </a:lnTo>
                <a:lnTo>
                  <a:pt x="2852" y="2927"/>
                </a:lnTo>
                <a:lnTo>
                  <a:pt x="2815" y="2946"/>
                </a:lnTo>
                <a:lnTo>
                  <a:pt x="2778" y="2965"/>
                </a:lnTo>
                <a:lnTo>
                  <a:pt x="2759" y="2946"/>
                </a:lnTo>
                <a:lnTo>
                  <a:pt x="2722" y="2927"/>
                </a:lnTo>
                <a:lnTo>
                  <a:pt x="2070" y="2294"/>
                </a:lnTo>
                <a:lnTo>
                  <a:pt x="1548" y="2816"/>
                </a:lnTo>
                <a:lnTo>
                  <a:pt x="2200" y="3468"/>
                </a:lnTo>
                <a:lnTo>
                  <a:pt x="2219" y="3487"/>
                </a:lnTo>
                <a:lnTo>
                  <a:pt x="2219" y="3524"/>
                </a:lnTo>
                <a:lnTo>
                  <a:pt x="2219" y="3561"/>
                </a:lnTo>
                <a:lnTo>
                  <a:pt x="2200" y="3598"/>
                </a:lnTo>
                <a:lnTo>
                  <a:pt x="2070" y="3729"/>
                </a:lnTo>
                <a:lnTo>
                  <a:pt x="2032" y="3748"/>
                </a:lnTo>
                <a:lnTo>
                  <a:pt x="1958" y="3748"/>
                </a:lnTo>
                <a:lnTo>
                  <a:pt x="1939" y="3729"/>
                </a:lnTo>
                <a:lnTo>
                  <a:pt x="1287" y="3077"/>
                </a:lnTo>
                <a:lnTo>
                  <a:pt x="988" y="3375"/>
                </a:lnTo>
                <a:lnTo>
                  <a:pt x="914" y="3449"/>
                </a:lnTo>
                <a:lnTo>
                  <a:pt x="858" y="3543"/>
                </a:lnTo>
                <a:lnTo>
                  <a:pt x="802" y="3636"/>
                </a:lnTo>
                <a:lnTo>
                  <a:pt x="765" y="3729"/>
                </a:lnTo>
                <a:lnTo>
                  <a:pt x="728" y="3822"/>
                </a:lnTo>
                <a:lnTo>
                  <a:pt x="709" y="3934"/>
                </a:lnTo>
                <a:lnTo>
                  <a:pt x="709" y="4027"/>
                </a:lnTo>
                <a:lnTo>
                  <a:pt x="709" y="4139"/>
                </a:lnTo>
                <a:lnTo>
                  <a:pt x="802" y="4885"/>
                </a:lnTo>
                <a:lnTo>
                  <a:pt x="19" y="5649"/>
                </a:lnTo>
                <a:lnTo>
                  <a:pt x="1" y="5667"/>
                </a:lnTo>
                <a:lnTo>
                  <a:pt x="1" y="5705"/>
                </a:lnTo>
                <a:lnTo>
                  <a:pt x="1" y="5742"/>
                </a:lnTo>
                <a:lnTo>
                  <a:pt x="19" y="5779"/>
                </a:lnTo>
                <a:lnTo>
                  <a:pt x="150" y="5910"/>
                </a:lnTo>
                <a:lnTo>
                  <a:pt x="187" y="5928"/>
                </a:lnTo>
                <a:lnTo>
                  <a:pt x="262" y="5928"/>
                </a:lnTo>
                <a:lnTo>
                  <a:pt x="280" y="5910"/>
                </a:lnTo>
                <a:lnTo>
                  <a:pt x="1063" y="5146"/>
                </a:lnTo>
                <a:lnTo>
                  <a:pt x="1790" y="5220"/>
                </a:lnTo>
                <a:lnTo>
                  <a:pt x="1995" y="5220"/>
                </a:lnTo>
                <a:lnTo>
                  <a:pt x="2107" y="5201"/>
                </a:lnTo>
                <a:lnTo>
                  <a:pt x="2200" y="5183"/>
                </a:lnTo>
                <a:lnTo>
                  <a:pt x="2293" y="5146"/>
                </a:lnTo>
                <a:lnTo>
                  <a:pt x="2386" y="5090"/>
                </a:lnTo>
                <a:lnTo>
                  <a:pt x="2480" y="5034"/>
                </a:lnTo>
                <a:lnTo>
                  <a:pt x="2554" y="4959"/>
                </a:lnTo>
                <a:lnTo>
                  <a:pt x="4661" y="2853"/>
                </a:lnTo>
                <a:lnTo>
                  <a:pt x="3095" y="1268"/>
                </a:lnTo>
                <a:close/>
              </a:path>
            </a:pathLst>
          </a:custGeom>
          <a:solidFill>
            <a:schemeClr val="accent3"/>
          </a:solidFill>
          <a:ln w="12700">
            <a:solidFill>
              <a:schemeClr val="bg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A8E6260F-D470-42A9-A8D7-C702A835B8B8}"/>
              </a:ext>
            </a:extLst>
          </p:cNvPr>
          <p:cNvSpPr/>
          <p:nvPr/>
        </p:nvSpPr>
        <p:spPr>
          <a:xfrm>
            <a:off x="192731" y="6408049"/>
            <a:ext cx="31725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Icon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source: 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4"/>
              </a:rPr>
              <a:t>https://www.slidescarnival.com/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013E29-F2BE-4A4A-9C2F-0C9B7A72770F}"/>
              </a:ext>
            </a:extLst>
          </p:cNvPr>
          <p:cNvSpPr txBox="1"/>
          <p:nvPr/>
        </p:nvSpPr>
        <p:spPr>
          <a:xfrm>
            <a:off x="3721122" y="729272"/>
            <a:ext cx="5230147" cy="56477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19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Във Фейсбук можете да се присъедините към няколко групи, свързани с разнообразни теми: някои от тях са </a:t>
            </a:r>
            <a:r>
              <a:rPr lang="bg-BG" sz="19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групи за взаимопомощ</a:t>
            </a:r>
            <a:r>
              <a:rPr lang="it-IT" sz="19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bg-BG" sz="19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посветени на обмен на информация, споделяне на преживявания и получаване и даване на подкрепа на членовете на групата, които имат сходен проблем</a:t>
            </a:r>
            <a:endParaRPr lang="bg-BG" sz="19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19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Има групи за взаимопомощ, в които можете да говорите за конкретна </a:t>
            </a:r>
            <a:r>
              <a:rPr lang="bg-BG" sz="19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болест</a:t>
            </a:r>
            <a:endParaRPr lang="bg-BG" sz="19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19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Някои групи за взаимопомощ са </a:t>
            </a:r>
            <a:r>
              <a:rPr lang="bg-BG" sz="19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публични</a:t>
            </a:r>
            <a:r>
              <a:rPr lang="it-IT" sz="19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bg-BG" sz="19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вашите приятели по Фейсбук могат да видят, че сте се присъединили), докато други са </a:t>
            </a:r>
            <a:r>
              <a:rPr lang="bg-BG" sz="19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частни </a:t>
            </a:r>
            <a:r>
              <a:rPr lang="bg-BG" sz="19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(вашите приятели по </a:t>
            </a:r>
            <a:r>
              <a:rPr lang="bg-BG" sz="19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Фейсбук не виждат, </a:t>
            </a:r>
            <a:r>
              <a:rPr lang="bg-BG" sz="19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че сте членове на тези </a:t>
            </a:r>
            <a:r>
              <a:rPr lang="bg-BG" sz="19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групи</a:t>
            </a:r>
            <a:r>
              <a:rPr lang="bg-BG" sz="19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it-IT" sz="19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bg-BG" sz="19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Обикновно </a:t>
            </a:r>
            <a:r>
              <a:rPr lang="bg-BG" sz="19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частните групи са за предпочитане, когато става въпрос за чувствителна тема, за да може да се уважи личното пространство на членовете на групата. </a:t>
            </a:r>
            <a:endParaRPr lang="it-IT" sz="19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569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5ff9671e07_0_2"/>
          <p:cNvSpPr/>
          <p:nvPr/>
        </p:nvSpPr>
        <p:spPr>
          <a:xfrm>
            <a:off x="1307025" y="449699"/>
            <a:ext cx="7236300" cy="5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bg-BG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ИЗТОЧНИЦИ</a:t>
            </a:r>
            <a:endParaRPr kumimoji="0" sz="4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" name="Google Shape;334;g5ff9671e07_0_2"/>
          <p:cNvSpPr/>
          <p:nvPr/>
        </p:nvSpPr>
        <p:spPr>
          <a:xfrm>
            <a:off x="746700" y="3143800"/>
            <a:ext cx="7650600" cy="38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  <a:p>
            <a:pPr marL="457200" lvl="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https://www.facebook.com/</a:t>
            </a: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kumimoji="0" lang="en-US" sz="2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9138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23528" y="764704"/>
            <a:ext cx="4536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1° </a:t>
            </a:r>
            <a:r>
              <a:rPr lang="bg-BG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</a:t>
            </a:r>
            <a:r>
              <a:rPr lang="it-IT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ДЕФИНИЦИЯ</a:t>
            </a:r>
            <a:endParaRPr lang="it-IT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4771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491880" y="335845"/>
            <a:ext cx="54726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FACEBOOK (</a:t>
            </a:r>
            <a:r>
              <a:rPr kumimoji="0" lang="bg-BG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ФЕЙСБУК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)</a:t>
            </a:r>
            <a:endParaRPr kumimoji="0" lang="it-IT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539552" y="1916832"/>
            <a:ext cx="799288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Фейсбук е онлайн социална медия и една от най-големите компании за социални мрежи, основана от Марк Зукърбърг и други</a:t>
            </a:r>
          </a:p>
          <a:p>
            <a:pPr lvl="0">
              <a:buClr>
                <a:srgbClr val="4BACC6">
                  <a:lumMod val="75000"/>
                </a:srgbClr>
              </a:buClr>
              <a:defRPr/>
            </a:pPr>
            <a:endParaRPr lang="en-US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Можете да влезете във Фейсбук през </a:t>
            </a:r>
            <a:r>
              <a:rPr lang="bg-BG" sz="28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устройства, които имат връзка с </a:t>
            </a:r>
            <a:r>
              <a:rPr lang="bg-BG" sz="28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Интернет</a:t>
            </a:r>
            <a:r>
              <a:rPr lang="en-US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компютри, таблети, смартфони</a:t>
            </a:r>
            <a:r>
              <a:rPr lang="en-US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Фейсбук е достъпен онлайн </a:t>
            </a:r>
            <a:r>
              <a:rPr lang="en-US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www.facebook.com</a:t>
            </a: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) </a:t>
            </a: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или чрез </a:t>
            </a:r>
            <a:r>
              <a:rPr lang="bg-BG" sz="28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приложение</a:t>
            </a: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bg-BG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А</a:t>
            </a: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ндроид</a:t>
            </a:r>
            <a:r>
              <a:rPr lang="en-US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или</a:t>
            </a:r>
            <a:r>
              <a:rPr lang="en-US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IOS store)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pic>
        <p:nvPicPr>
          <p:cNvPr id="1026" name="Picture 2" descr="Image result for facebook">
            <a:extLst>
              <a:ext uri="{FF2B5EF4-FFF2-40B4-BE49-F238E27FC236}">
                <a16:creationId xmlns:a16="http://schemas.microsoft.com/office/drawing/2014/main" id="{1C0235EB-E80B-490A-9269-429E0C4B74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38543"/>
            <a:ext cx="1060972" cy="1060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021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658549" y="413264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ОСНОВНИ СТЪПКИ И ФУНКЦИИ</a:t>
            </a:r>
            <a:endParaRPr kumimoji="0" lang="it-IT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1107356" y="1960017"/>
            <a:ext cx="6929288" cy="4493538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Свалете 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Фейсбук приложението</a:t>
            </a:r>
            <a:endParaRPr lang="en-US" sz="2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600" b="1" dirty="0" smtClean="0">
                <a:latin typeface="Calibri Light"/>
                <a:cs typeface="Calibri Light"/>
              </a:rPr>
              <a:t>Регистрирайте се</a:t>
            </a:r>
            <a:r>
              <a:rPr lang="en-US" sz="2600" b="1" dirty="0" smtClean="0">
                <a:latin typeface="Calibri Light"/>
                <a:cs typeface="Calibri Light"/>
              </a:rPr>
              <a:t> </a:t>
            </a:r>
            <a:r>
              <a:rPr lang="bg-BG" sz="2600" dirty="0" smtClean="0">
                <a:latin typeface="Calibri Light"/>
                <a:cs typeface="Calibri Light"/>
              </a:rPr>
              <a:t>в платформата</a:t>
            </a:r>
            <a:endParaRPr lang="en-US" sz="2600" dirty="0">
              <a:latin typeface="Calibri Light"/>
              <a:cs typeface="Calibri Light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Създайте свой 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личен профил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 можете да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споделите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информация за себе си</a:t>
            </a:r>
          </a:p>
          <a:p>
            <a:pPr lvl="0">
              <a:buClr>
                <a:srgbClr val="4BACC6">
                  <a:lumMod val="75000"/>
                </a:srgbClr>
              </a:buClr>
              <a:defRPr/>
            </a:pPr>
            <a:endParaRPr lang="en-US" sz="2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600" b="1" dirty="0" smtClean="0">
                <a:latin typeface="Calibri Light"/>
                <a:cs typeface="Calibri Light"/>
              </a:rPr>
              <a:t>Споделете </a:t>
            </a:r>
            <a:r>
              <a:rPr lang="bg-BG" sz="2600" dirty="0" smtClean="0">
                <a:latin typeface="Calibri Light"/>
                <a:cs typeface="Calibri Light"/>
              </a:rPr>
              <a:t>мисли, </a:t>
            </a:r>
            <a:r>
              <a:rPr lang="bg-BG" sz="2600" dirty="0" smtClean="0">
                <a:latin typeface="Calibri Light"/>
                <a:cs typeface="Calibri Light"/>
              </a:rPr>
              <a:t>снимки, видеа, линкове, т.н., като </a:t>
            </a:r>
            <a:r>
              <a:rPr lang="bg-BG" sz="2600" b="1" dirty="0" smtClean="0">
                <a:latin typeface="Calibri Light"/>
                <a:cs typeface="Calibri Light"/>
              </a:rPr>
              <a:t>постнете (публикувате) </a:t>
            </a:r>
            <a:r>
              <a:rPr lang="bg-BG" sz="2600" b="1" dirty="0" smtClean="0">
                <a:latin typeface="Calibri Light"/>
                <a:cs typeface="Calibri Light"/>
              </a:rPr>
              <a:t>на стената си във </a:t>
            </a:r>
            <a:r>
              <a:rPr lang="bg-BG" sz="2600" b="1" dirty="0" smtClean="0">
                <a:latin typeface="Calibri Light"/>
                <a:cs typeface="Calibri Light"/>
              </a:rPr>
              <a:t>Фейсбук </a:t>
            </a:r>
            <a:r>
              <a:rPr lang="en-US" sz="2600" dirty="0" smtClean="0">
                <a:latin typeface="Calibri Light"/>
                <a:cs typeface="Calibri Light"/>
              </a:rPr>
              <a:t>(</a:t>
            </a:r>
            <a:r>
              <a:rPr lang="bg-BG" sz="2600" dirty="0" smtClean="0">
                <a:latin typeface="Calibri Light"/>
                <a:cs typeface="Calibri Light"/>
              </a:rPr>
              <a:t>обърнете внимание на настройките за поверителност</a:t>
            </a:r>
            <a:r>
              <a:rPr lang="en-US" sz="2600" dirty="0" smtClean="0">
                <a:latin typeface="Calibri Light"/>
                <a:cs typeface="Calibri Light"/>
              </a:rPr>
              <a:t>)</a:t>
            </a:r>
            <a:endParaRPr lang="en-US" sz="2600" dirty="0">
              <a:latin typeface="Calibri Light"/>
              <a:cs typeface="Calibri Light"/>
            </a:endParaRPr>
          </a:p>
        </p:txBody>
      </p:sp>
      <p:grpSp>
        <p:nvGrpSpPr>
          <p:cNvPr id="8" name="Group 2">
            <a:extLst>
              <a:ext uri="{FF2B5EF4-FFF2-40B4-BE49-F238E27FC236}">
                <a16:creationId xmlns:a16="http://schemas.microsoft.com/office/drawing/2014/main" id="{7C60E0DA-888E-40C2-BB30-F797594EE993}"/>
              </a:ext>
            </a:extLst>
          </p:cNvPr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9" name="Gear">
              <a:extLst>
                <a:ext uri="{FF2B5EF4-FFF2-40B4-BE49-F238E27FC236}">
                  <a16:creationId xmlns:a16="http://schemas.microsoft.com/office/drawing/2014/main" id="{3153C164-751B-4C19-841D-9DA3F9C7D55D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0" name="AutoShape 4">
              <a:extLst>
                <a:ext uri="{FF2B5EF4-FFF2-40B4-BE49-F238E27FC236}">
                  <a16:creationId xmlns:a16="http://schemas.microsoft.com/office/drawing/2014/main" id="{FF2EA877-3716-4A82-9035-A10ADFEC0287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2A819E2B-6E55-42F1-B332-9F95DD90EF9E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628781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539552" y="1603694"/>
            <a:ext cx="780950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Изпратете на друг потребител </a:t>
            </a:r>
            <a:r>
              <a:rPr lang="bg-BG" sz="22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„покана за приятелство“ </a:t>
            </a: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или приемете чужда покана за приятелство: сега ще получавате известия от други „приятели потребители“ за тяхната дейност във Фейсбук</a:t>
            </a:r>
          </a:p>
          <a:p>
            <a:pPr lvl="0">
              <a:buClr>
                <a:srgbClr val="4BACC6">
                  <a:lumMod val="75000"/>
                </a:srgbClr>
              </a:buClr>
              <a:defRPr/>
            </a:pPr>
            <a:endParaRPr lang="en-US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Потърсете конкретна страница и кликнете на бутона „харесвам“, за да проследите дейностите на </a:t>
            </a:r>
            <a:r>
              <a:rPr lang="bg-BG" sz="22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„Харесваните страници“</a:t>
            </a:r>
          </a:p>
          <a:p>
            <a:pPr lvl="0">
              <a:buClr>
                <a:srgbClr val="4BACC6">
                  <a:lumMod val="75000"/>
                </a:srgbClr>
              </a:buClr>
              <a:defRPr/>
            </a:pPr>
            <a:endParaRPr lang="en-US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Потърсете конкретна </a:t>
            </a:r>
            <a:r>
              <a:rPr lang="en-US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“</a:t>
            </a:r>
            <a:r>
              <a:rPr lang="bg-BG" sz="22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Фейсбук група</a:t>
            </a:r>
            <a:r>
              <a:rPr lang="en-US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” </a:t>
            </a: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 натиснете бутона „присъедини се“: групите позволяват на хората да се съберат, за да споделят информация и да обсъждат различни теми. Можете да създадете и своя група, но обърнете внимание на настройките за поверителност („отворена“, „затворена“, „тайна“)</a:t>
            </a: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5" name="Gear"/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6" name="AutoShape 4"/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7" name="AutoShape 5"/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</p:grpSp>
      <p:sp>
        <p:nvSpPr>
          <p:cNvPr id="8" name="Rettangolo 1"/>
          <p:cNvSpPr/>
          <p:nvPr/>
        </p:nvSpPr>
        <p:spPr>
          <a:xfrm>
            <a:off x="1658549" y="413264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ОСНОВНИ СТЪПКИ И ФУНКЦИИ</a:t>
            </a:r>
            <a:endParaRPr kumimoji="0" lang="it-IT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891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665006" y="1745142"/>
            <a:ext cx="7867615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Когато забележите нещо интересно, използвайте </a:t>
            </a:r>
            <a:r>
              <a:rPr lang="bg-BG" sz="22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бутона „харесвам“ </a:t>
            </a: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(„Харесвам“, „Обичам“, „Хаха“, „Уау“, „Тъжен“ или „Ядосан“)  или</a:t>
            </a:r>
            <a:r>
              <a:rPr lang="bg-BG" sz="22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направете коментар, прибавете линк или друго медийно съдържание: </a:t>
            </a: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те ви помагат лесно да взаимодействате с дейностите на вашите </a:t>
            </a: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Фейсбук </a:t>
            </a: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приятели, харесани страници и </a:t>
            </a: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Фейсбук </a:t>
            </a: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групи. </a:t>
            </a:r>
            <a:r>
              <a:rPr lang="bg-BG" sz="22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Участвайте във или създайте </a:t>
            </a:r>
            <a:r>
              <a:rPr lang="bg-BG" sz="22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„събитие“: </a:t>
            </a: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събитията по Фейсбук информират приятелите относно предстоящи събития в тяхната </a:t>
            </a: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общност </a:t>
            </a: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(частни или публични)</a:t>
            </a:r>
          </a:p>
          <a:p>
            <a:pPr lvl="0">
              <a:buClr>
                <a:srgbClr val="4BACC6">
                  <a:lumMod val="75000"/>
                </a:srgbClr>
              </a:buClr>
              <a:defRPr/>
            </a:pP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Свалете</a:t>
            </a:r>
            <a:r>
              <a:rPr lang="en-US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2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Фейсбук Месинджър, </a:t>
            </a: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за да се свържете лично с вашите приятели: инструкциите са в 5та част на този модул. </a:t>
            </a: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8" name="Group 2">
            <a:extLst>
              <a:ext uri="{FF2B5EF4-FFF2-40B4-BE49-F238E27FC236}">
                <a16:creationId xmlns:a16="http://schemas.microsoft.com/office/drawing/2014/main" id="{BAE04345-4FED-47A6-98BA-8D1DD50A727B}"/>
              </a:ext>
            </a:extLst>
          </p:cNvPr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9" name="Gear">
              <a:extLst>
                <a:ext uri="{FF2B5EF4-FFF2-40B4-BE49-F238E27FC236}">
                  <a16:creationId xmlns:a16="http://schemas.microsoft.com/office/drawing/2014/main" id="{1C98AECA-8955-4700-846D-1DE022386284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0" name="AutoShape 4">
              <a:extLst>
                <a:ext uri="{FF2B5EF4-FFF2-40B4-BE49-F238E27FC236}">
                  <a16:creationId xmlns:a16="http://schemas.microsoft.com/office/drawing/2014/main" id="{6FA2C0C7-56E5-4912-84F3-67C99FA5ABBC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F0044C78-1568-4334-A521-B0BD028D4D28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</p:grpSp>
      <p:sp>
        <p:nvSpPr>
          <p:cNvPr id="12" name="Rettangolo 1"/>
          <p:cNvSpPr/>
          <p:nvPr/>
        </p:nvSpPr>
        <p:spPr>
          <a:xfrm>
            <a:off x="1658549" y="413264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ОСНОВНИ СТЪПКИ И ФУНКЦИИ</a:t>
            </a:r>
            <a:endParaRPr kumimoji="0" lang="it-IT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64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18592" y="620688"/>
            <a:ext cx="68244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bg-BG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 част</a:t>
            </a:r>
            <a:r>
              <a:rPr lang="it-IT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ПОЛОЖИТЕЛНИ </a:t>
            </a:r>
          </a:p>
          <a:p>
            <a:r>
              <a:rPr lang="bg-BG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ОТРИЦАТЕЛНИ</a:t>
            </a:r>
          </a:p>
          <a:p>
            <a:r>
              <a:rPr lang="bg-BG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СТРАНИ</a:t>
            </a:r>
            <a:endParaRPr lang="it-IT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6409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870846"/>
              </p:ext>
            </p:extLst>
          </p:nvPr>
        </p:nvGraphicFramePr>
        <p:xfrm>
          <a:off x="72112" y="815624"/>
          <a:ext cx="3373374" cy="1191768"/>
        </p:xfrm>
        <a:graphic>
          <a:graphicData uri="http://schemas.openxmlformats.org/drawingml/2006/table">
            <a:tbl>
              <a:tblPr/>
              <a:tblGrid>
                <a:gridCol w="3373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ПОЛОЖИТЕЛНИ СТРАНИ</a:t>
                      </a:r>
                      <a:endParaRPr lang="en-US" sz="34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ttangolo 3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949805" y="277586"/>
            <a:ext cx="490434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75000"/>
                </a:schemeClr>
              </a:buClr>
            </a:pPr>
            <a:r>
              <a:rPr lang="bg-BG" sz="21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На стената във Фейсбук или във Фейсбук група можете да </a:t>
            </a:r>
            <a:r>
              <a:rPr lang="bg-BG" sz="21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се изразявате и да споделяте своите преживявания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endParaRPr lang="en-US" sz="21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bg-BG" sz="21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Обърнете внимание на това, какво избирате да </a:t>
            </a:r>
            <a:r>
              <a:rPr lang="bg-BG" sz="21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споделите - </a:t>
            </a:r>
            <a:r>
              <a:rPr lang="bg-BG" sz="21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не знаете къде ще попадне информацията ви: </a:t>
            </a:r>
            <a:r>
              <a:rPr lang="bg-BG" sz="21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не можете да контролирате онова, което публикувате онлайн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endParaRPr lang="en-US" sz="21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bg-BG" sz="2100" dirty="0">
                <a:latin typeface="Calibri Light" panose="020F0302020204030204" pitchFamily="34" charset="0"/>
                <a:cs typeface="Calibri Light" panose="020F0302020204030204" pitchFamily="34" charset="0"/>
              </a:rPr>
              <a:t>Можете да използвате стената във Фейсбук или </a:t>
            </a:r>
            <a:r>
              <a:rPr lang="bg-BG" sz="21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Фейсбук групите, за да </a:t>
            </a:r>
            <a:r>
              <a:rPr lang="bg-BG" sz="21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дискутирате, намирате и споделяте информация, свързана с конкретна здравна тема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endParaRPr lang="en-US" sz="21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bg-BG" sz="21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Обърнете внимание на надеждността на информацията</a:t>
            </a:r>
            <a:r>
              <a:rPr lang="en-US" sz="21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bg-BG" sz="21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фалшиви новини и грешна информация</a:t>
            </a:r>
            <a:r>
              <a:rPr lang="en-US" sz="21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1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са често срещано явление във Фейсбук</a:t>
            </a:r>
            <a:endParaRPr lang="en-US" sz="21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6416BFE3-602C-404C-8EC6-5CB828E781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3267845"/>
              </p:ext>
            </p:extLst>
          </p:nvPr>
        </p:nvGraphicFramePr>
        <p:xfrm>
          <a:off x="195234" y="4818121"/>
          <a:ext cx="3127130" cy="1191768"/>
        </p:xfrm>
        <a:graphic>
          <a:graphicData uri="http://schemas.openxmlformats.org/drawingml/2006/table">
            <a:tbl>
              <a:tblPr/>
              <a:tblGrid>
                <a:gridCol w="3127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ОТРИЦАТЕЛНИ СТРАНИ</a:t>
                      </a:r>
                      <a:endParaRPr lang="en-US" sz="34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Freccia in giù 6">
            <a:extLst>
              <a:ext uri="{FF2B5EF4-FFF2-40B4-BE49-F238E27FC236}">
                <a16:creationId xmlns:a16="http://schemas.microsoft.com/office/drawing/2014/main" id="{CEA62A3D-0868-437B-8D28-ED14C76C8897}"/>
              </a:ext>
            </a:extLst>
          </p:cNvPr>
          <p:cNvSpPr/>
          <p:nvPr/>
        </p:nvSpPr>
        <p:spPr>
          <a:xfrm>
            <a:off x="3661955" y="1628800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id="{BB347909-A955-453E-941A-D17C672AD84A}"/>
              </a:ext>
            </a:extLst>
          </p:cNvPr>
          <p:cNvSpPr/>
          <p:nvPr/>
        </p:nvSpPr>
        <p:spPr>
          <a:xfrm rot="10800000">
            <a:off x="3661955" y="610951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in giù 9">
            <a:extLst>
              <a:ext uri="{FF2B5EF4-FFF2-40B4-BE49-F238E27FC236}">
                <a16:creationId xmlns:a16="http://schemas.microsoft.com/office/drawing/2014/main" id="{A6873D55-A204-4D15-8FC0-F6966FA1DA35}"/>
              </a:ext>
            </a:extLst>
          </p:cNvPr>
          <p:cNvSpPr/>
          <p:nvPr/>
        </p:nvSpPr>
        <p:spPr>
          <a:xfrm rot="10800000">
            <a:off x="3676313" y="4355366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id="{7C8843A6-F36D-44DC-943C-E6BF80805494}"/>
              </a:ext>
            </a:extLst>
          </p:cNvPr>
          <p:cNvSpPr/>
          <p:nvPr/>
        </p:nvSpPr>
        <p:spPr>
          <a:xfrm>
            <a:off x="3676313" y="5301208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69FA8F40-15A7-42CB-A5D9-2E6BB1675FBA}"/>
              </a:ext>
            </a:extLst>
          </p:cNvPr>
          <p:cNvCxnSpPr/>
          <p:nvPr/>
        </p:nvCxnSpPr>
        <p:spPr>
          <a:xfrm>
            <a:off x="4067944" y="1484784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0FB0B864-EE0C-4F6B-AD27-11F17F05FD0A}"/>
              </a:ext>
            </a:extLst>
          </p:cNvPr>
          <p:cNvCxnSpPr/>
          <p:nvPr/>
        </p:nvCxnSpPr>
        <p:spPr>
          <a:xfrm>
            <a:off x="4067944" y="5157192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6915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984779" y="332472"/>
            <a:ext cx="4904344" cy="2408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75000"/>
                </a:schemeClr>
              </a:buClr>
            </a:pP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Във Фейсбук можете да завържете </a:t>
            </a:r>
            <a:r>
              <a:rPr lang="bg-BG" sz="20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нови запознанства, 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напр.  </a:t>
            </a:r>
            <a:r>
              <a:rPr lang="bg-BG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с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хора в подобна на вашата ситуация</a:t>
            </a:r>
            <a:endParaRPr lang="en-US" sz="20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endParaRPr lang="en-US" sz="105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Внимавайте с </a:t>
            </a:r>
            <a:r>
              <a:rPr lang="bg-BG" sz="20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фалшиви профили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няма как да знаете със сигурност кой е човекът 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от 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другата страна на екрана и какви са неговите намерения</a:t>
            </a: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sp>
        <p:nvSpPr>
          <p:cNvPr id="7" name="Freccia in giù 6">
            <a:extLst>
              <a:ext uri="{FF2B5EF4-FFF2-40B4-BE49-F238E27FC236}">
                <a16:creationId xmlns:a16="http://schemas.microsoft.com/office/drawing/2014/main" id="{CEA62A3D-0868-437B-8D28-ED14C76C8897}"/>
              </a:ext>
            </a:extLst>
          </p:cNvPr>
          <p:cNvSpPr/>
          <p:nvPr/>
        </p:nvSpPr>
        <p:spPr>
          <a:xfrm>
            <a:off x="3661955" y="1596489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id="{BB347909-A955-453E-941A-D17C672AD84A}"/>
              </a:ext>
            </a:extLst>
          </p:cNvPr>
          <p:cNvSpPr/>
          <p:nvPr/>
        </p:nvSpPr>
        <p:spPr>
          <a:xfrm rot="10800000">
            <a:off x="3661955" y="511384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in giù 9">
            <a:extLst>
              <a:ext uri="{FF2B5EF4-FFF2-40B4-BE49-F238E27FC236}">
                <a16:creationId xmlns:a16="http://schemas.microsoft.com/office/drawing/2014/main" id="{A6873D55-A204-4D15-8FC0-F6966FA1DA35}"/>
              </a:ext>
            </a:extLst>
          </p:cNvPr>
          <p:cNvSpPr/>
          <p:nvPr/>
        </p:nvSpPr>
        <p:spPr>
          <a:xfrm rot="10800000">
            <a:off x="3661955" y="3605331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id="{7C8843A6-F36D-44DC-943C-E6BF80805494}"/>
              </a:ext>
            </a:extLst>
          </p:cNvPr>
          <p:cNvSpPr/>
          <p:nvPr/>
        </p:nvSpPr>
        <p:spPr>
          <a:xfrm>
            <a:off x="3661955" y="4603702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69FA8F40-15A7-42CB-A5D9-2E6BB1675FBA}"/>
              </a:ext>
            </a:extLst>
          </p:cNvPr>
          <p:cNvCxnSpPr/>
          <p:nvPr/>
        </p:nvCxnSpPr>
        <p:spPr>
          <a:xfrm>
            <a:off x="4071144" y="1357921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0FB0B864-EE0C-4F6B-AD27-11F17F05FD0A}"/>
              </a:ext>
            </a:extLst>
          </p:cNvPr>
          <p:cNvCxnSpPr/>
          <p:nvPr/>
        </p:nvCxnSpPr>
        <p:spPr>
          <a:xfrm>
            <a:off x="4143153" y="4509120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tangolo 8"/>
          <p:cNvSpPr/>
          <p:nvPr/>
        </p:nvSpPr>
        <p:spPr>
          <a:xfrm>
            <a:off x="4071144" y="3114820"/>
            <a:ext cx="4572000" cy="33547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chemeClr val="accent5">
                  <a:lumMod val="75000"/>
                </a:schemeClr>
              </a:buClr>
            </a:pP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През Фейсбук можете да се свързвате с различни хора, полагащи грижи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, вкл. </a:t>
            </a:r>
            <a:r>
              <a:rPr lang="bg-BG" sz="20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на различна възраст , 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 да си обогатите възгледите и социалната мрежата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endParaRPr lang="en-US" sz="1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Clr>
                <a:schemeClr val="accent5">
                  <a:lumMod val="75000"/>
                </a:schemeClr>
              </a:buClr>
            </a:pP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Понякога е трудно човек да научи езика, жаргона и начина на поведение в  социалните медии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Напр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имер,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аписването 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на коментар с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Caps-lock 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главни букви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) 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е еквивалентно на викане или крещене в истинския живот.</a:t>
            </a: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15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905699"/>
              </p:ext>
            </p:extLst>
          </p:nvPr>
        </p:nvGraphicFramePr>
        <p:xfrm>
          <a:off x="72112" y="815624"/>
          <a:ext cx="3373374" cy="1191768"/>
        </p:xfrm>
        <a:graphic>
          <a:graphicData uri="http://schemas.openxmlformats.org/drawingml/2006/table">
            <a:tbl>
              <a:tblPr/>
              <a:tblGrid>
                <a:gridCol w="3373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ПОЛОЖИТЕЛНИ СТРАНИ</a:t>
                      </a:r>
                      <a:endParaRPr lang="en-US" sz="34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6" name="Tabella 5">
            <a:extLst>
              <a:ext uri="{FF2B5EF4-FFF2-40B4-BE49-F238E27FC236}">
                <a16:creationId xmlns:a16="http://schemas.microsoft.com/office/drawing/2014/main" id="{6416BFE3-602C-404C-8EC6-5CB828E781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110391"/>
              </p:ext>
            </p:extLst>
          </p:nvPr>
        </p:nvGraphicFramePr>
        <p:xfrm>
          <a:off x="195234" y="4818121"/>
          <a:ext cx="3127130" cy="1191768"/>
        </p:xfrm>
        <a:graphic>
          <a:graphicData uri="http://schemas.openxmlformats.org/drawingml/2006/table">
            <a:tbl>
              <a:tblPr/>
              <a:tblGrid>
                <a:gridCol w="3127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ОТРИЦАТЕЛНИ СТРАНИ</a:t>
                      </a:r>
                      <a:endParaRPr lang="en-US" sz="34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46587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2054</TotalTime>
  <Words>697</Words>
  <Application>Microsoft Office PowerPoint</Application>
  <PresentationFormat>On-screen Show (4:3)</PresentationFormat>
  <Paragraphs>70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Tema di Office</vt:lpstr>
      <vt:lpstr>1_Tema di Office</vt:lpstr>
      <vt:lpstr>2_Tema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Windows User</cp:lastModifiedBy>
  <cp:revision>131</cp:revision>
  <dcterms:created xsi:type="dcterms:W3CDTF">2019-01-04T16:28:11Z</dcterms:created>
  <dcterms:modified xsi:type="dcterms:W3CDTF">2019-12-02T10:40:17Z</dcterms:modified>
</cp:coreProperties>
</file>